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69" r:id="rId4"/>
    <p:sldId id="270" r:id="rId5"/>
    <p:sldId id="271" r:id="rId6"/>
    <p:sldId id="266" r:id="rId7"/>
    <p:sldId id="260" r:id="rId8"/>
    <p:sldId id="259" r:id="rId9"/>
    <p:sldId id="264" r:id="rId10"/>
    <p:sldId id="265" r:id="rId11"/>
    <p:sldId id="261" r:id="rId12"/>
    <p:sldId id="262" r:id="rId13"/>
    <p:sldId id="272" r:id="rId14"/>
    <p:sldId id="273" r:id="rId15"/>
    <p:sldId id="263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2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36480-F8AA-477B-92EE-2103867A773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FC92F-236A-4EDF-BA56-8E53E26FAB6D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400" b="0"/>
            <a:t>Infraestrutura portátil e reprodutível (Docker).</a:t>
          </a:r>
          <a:endParaRPr lang="en-US" sz="1400"/>
        </a:p>
      </dgm:t>
    </dgm:pt>
    <dgm:pt modelId="{9A52AAF5-F742-4066-AD29-6D8E71B2F920}" type="par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F39FA683-DBF7-4DC0-9187-61BCC880421E}" type="sib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B4CE458D-2F8B-4377-8C90-C648628A074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400" b="0"/>
            <a:t>Qualidade de dados via a Arquitetura de Data Lake / medalhão.</a:t>
          </a:r>
          <a:endParaRPr lang="en-US" sz="1400"/>
        </a:p>
      </dgm:t>
    </dgm:pt>
    <dgm:pt modelId="{5D5ABE04-4CEC-4E65-B011-73357136F3D2}" type="par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BF76530B-24A5-4D61-AA38-9D762619F114}" type="sib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911D766B-DB8A-40DD-8B4E-F51FDD3EE42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400" b="0" dirty="0"/>
            <a:t>Disponibilizar os dados através de múltiplos canais de consumo</a:t>
          </a:r>
          <a:r>
            <a:rPr lang="pt-PT" sz="1400" dirty="0"/>
            <a:t>.</a:t>
          </a:r>
          <a:endParaRPr lang="en-US" sz="1400" dirty="0"/>
        </a:p>
      </dgm:t>
    </dgm:pt>
    <dgm:pt modelId="{CEA02EA9-F21C-47F3-8537-969530A9957E}" type="par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84679976-E03B-4AD8-AA7A-194FF0169B11}" type="sib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0AC7C84D-CFC5-47EF-8A53-A60F037DC0FB}" type="pres">
      <dgm:prSet presAssocID="{6A736480-F8AA-477B-92EE-2103867A773D}" presName="root" presStyleCnt="0">
        <dgm:presLayoutVars>
          <dgm:dir/>
          <dgm:resizeHandles val="exact"/>
        </dgm:presLayoutVars>
      </dgm:prSet>
      <dgm:spPr/>
    </dgm:pt>
    <dgm:pt modelId="{662EF072-2ACD-45CF-801F-BBA195C52FF5}" type="pres">
      <dgm:prSet presAssocID="{9FFFC92F-236A-4EDF-BA56-8E53E26FAB6D}" presName="compNode" presStyleCnt="0"/>
      <dgm:spPr/>
    </dgm:pt>
    <dgm:pt modelId="{66FBDC58-96F0-4ED4-AF69-FF4A5B27D8ED}" type="pres">
      <dgm:prSet presAssocID="{9FFFC92F-236A-4EDF-BA56-8E53E26FAB6D}" presName="iconBgRect" presStyleLbl="bgShp" presStyleIdx="0" presStyleCnt="3"/>
      <dgm:spPr/>
    </dgm:pt>
    <dgm:pt modelId="{9A02F139-739A-47C0-964F-79D6E69D4737}" type="pres">
      <dgm:prSet presAssocID="{9FFFC92F-236A-4EDF-BA56-8E53E26FAB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eia com preenchimento sólido"/>
        </a:ext>
      </dgm:extLst>
    </dgm:pt>
    <dgm:pt modelId="{51FD0DF7-2455-49A3-9D06-8C54BFBFDACF}" type="pres">
      <dgm:prSet presAssocID="{9FFFC92F-236A-4EDF-BA56-8E53E26FAB6D}" presName="spaceRect" presStyleCnt="0"/>
      <dgm:spPr/>
    </dgm:pt>
    <dgm:pt modelId="{110AEA5C-F4B3-4A6B-883B-A1E6C93BA01D}" type="pres">
      <dgm:prSet presAssocID="{9FFFC92F-236A-4EDF-BA56-8E53E26FAB6D}" presName="textRect" presStyleLbl="revTx" presStyleIdx="0" presStyleCnt="3">
        <dgm:presLayoutVars>
          <dgm:chMax val="1"/>
          <dgm:chPref val="1"/>
        </dgm:presLayoutVars>
      </dgm:prSet>
      <dgm:spPr/>
    </dgm:pt>
    <dgm:pt modelId="{723AB0CA-4137-49DA-8723-84178F4F164E}" type="pres">
      <dgm:prSet presAssocID="{F39FA683-DBF7-4DC0-9187-61BCC880421E}" presName="sibTrans" presStyleCnt="0"/>
      <dgm:spPr/>
    </dgm:pt>
    <dgm:pt modelId="{23B8BB46-5E4E-4270-AFBD-707F3CC7C84B}" type="pres">
      <dgm:prSet presAssocID="{B4CE458D-2F8B-4377-8C90-C648628A0746}" presName="compNode" presStyleCnt="0"/>
      <dgm:spPr/>
    </dgm:pt>
    <dgm:pt modelId="{CE3B72E8-1E50-4BE9-AAD3-D71130540D3E}" type="pres">
      <dgm:prSet presAssocID="{B4CE458D-2F8B-4377-8C90-C648628A0746}" presName="iconBgRect" presStyleLbl="bgShp" presStyleIdx="1" presStyleCnt="3"/>
      <dgm:spPr/>
    </dgm:pt>
    <dgm:pt modelId="{1B6B8896-88C9-4120-B625-209183D11F87}" type="pres">
      <dgm:prSet presAssocID="{B4CE458D-2F8B-4377-8C90-C648628A07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A598EE3-82E9-4C59-B8D0-1F233696CDE2}" type="pres">
      <dgm:prSet presAssocID="{B4CE458D-2F8B-4377-8C90-C648628A0746}" presName="spaceRect" presStyleCnt="0"/>
      <dgm:spPr/>
    </dgm:pt>
    <dgm:pt modelId="{98E60C8F-B7EC-419D-840B-D9D0693BEDB8}" type="pres">
      <dgm:prSet presAssocID="{B4CE458D-2F8B-4377-8C90-C648628A0746}" presName="textRect" presStyleLbl="revTx" presStyleIdx="1" presStyleCnt="3">
        <dgm:presLayoutVars>
          <dgm:chMax val="1"/>
          <dgm:chPref val="1"/>
        </dgm:presLayoutVars>
      </dgm:prSet>
      <dgm:spPr/>
    </dgm:pt>
    <dgm:pt modelId="{92CB8B73-50B5-4AAD-8C04-1FC4A4D65253}" type="pres">
      <dgm:prSet presAssocID="{BF76530B-24A5-4D61-AA38-9D762619F114}" presName="sibTrans" presStyleCnt="0"/>
      <dgm:spPr/>
    </dgm:pt>
    <dgm:pt modelId="{42200E66-CBCF-4E05-97FB-1BD35B954C03}" type="pres">
      <dgm:prSet presAssocID="{911D766B-DB8A-40DD-8B4E-F51FDD3EE426}" presName="compNode" presStyleCnt="0"/>
      <dgm:spPr/>
    </dgm:pt>
    <dgm:pt modelId="{A2B0D314-2C4E-49CF-B8A0-6A18C9A6D4C1}" type="pres">
      <dgm:prSet presAssocID="{911D766B-DB8A-40DD-8B4E-F51FDD3EE426}" presName="iconBgRect" presStyleLbl="bgShp" presStyleIdx="2" presStyleCnt="3"/>
      <dgm:spPr/>
    </dgm:pt>
    <dgm:pt modelId="{D0C487F7-035F-4709-93A3-78398D6475EF}" type="pres">
      <dgm:prSet presAssocID="{911D766B-DB8A-40DD-8B4E-F51FDD3EE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"/>
        </a:ext>
      </dgm:extLst>
    </dgm:pt>
    <dgm:pt modelId="{9DD55B76-B5BF-4726-A22B-E931584EF86A}" type="pres">
      <dgm:prSet presAssocID="{911D766B-DB8A-40DD-8B4E-F51FDD3EE426}" presName="spaceRect" presStyleCnt="0"/>
      <dgm:spPr/>
    </dgm:pt>
    <dgm:pt modelId="{333B125A-DA31-4A83-9E1D-FDF8977C7F85}" type="pres">
      <dgm:prSet presAssocID="{911D766B-DB8A-40DD-8B4E-F51FDD3EE4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46B7A0B-0D62-42B3-ACDF-60C38685B31C}" type="presOf" srcId="{6A736480-F8AA-477B-92EE-2103867A773D}" destId="{0AC7C84D-CFC5-47EF-8A53-A60F037DC0FB}" srcOrd="0" destOrd="0" presId="urn:microsoft.com/office/officeart/2018/5/layout/IconCircleLabelList"/>
    <dgm:cxn modelId="{FB112112-67EA-43D5-907D-55398305C27F}" type="presOf" srcId="{B4CE458D-2F8B-4377-8C90-C648628A0746}" destId="{98E60C8F-B7EC-419D-840B-D9D0693BEDB8}" srcOrd="0" destOrd="0" presId="urn:microsoft.com/office/officeart/2018/5/layout/IconCircleLabelList"/>
    <dgm:cxn modelId="{CCBDD137-0250-463A-9907-EFBD6E6F596D}" srcId="{6A736480-F8AA-477B-92EE-2103867A773D}" destId="{B4CE458D-2F8B-4377-8C90-C648628A0746}" srcOrd="1" destOrd="0" parTransId="{5D5ABE04-4CEC-4E65-B011-73357136F3D2}" sibTransId="{BF76530B-24A5-4D61-AA38-9D762619F114}"/>
    <dgm:cxn modelId="{5FD48B4B-DA4C-4756-B0AD-409C7E9AD74B}" type="presOf" srcId="{911D766B-DB8A-40DD-8B4E-F51FDD3EE426}" destId="{333B125A-DA31-4A83-9E1D-FDF8977C7F85}" srcOrd="0" destOrd="0" presId="urn:microsoft.com/office/officeart/2018/5/layout/IconCircleLabelList"/>
    <dgm:cxn modelId="{465466AB-D60B-4230-8BBE-84005C1E2138}" srcId="{6A736480-F8AA-477B-92EE-2103867A773D}" destId="{911D766B-DB8A-40DD-8B4E-F51FDD3EE426}" srcOrd="2" destOrd="0" parTransId="{CEA02EA9-F21C-47F3-8537-969530A9957E}" sibTransId="{84679976-E03B-4AD8-AA7A-194FF0169B11}"/>
    <dgm:cxn modelId="{E3A200D7-B9A8-436A-9789-CCFC77A5CBD5}" srcId="{6A736480-F8AA-477B-92EE-2103867A773D}" destId="{9FFFC92F-236A-4EDF-BA56-8E53E26FAB6D}" srcOrd="0" destOrd="0" parTransId="{9A52AAF5-F742-4066-AD29-6D8E71B2F920}" sibTransId="{F39FA683-DBF7-4DC0-9187-61BCC880421E}"/>
    <dgm:cxn modelId="{552C27DA-D5B5-460A-BBF9-89207766BF39}" type="presOf" srcId="{9FFFC92F-236A-4EDF-BA56-8E53E26FAB6D}" destId="{110AEA5C-F4B3-4A6B-883B-A1E6C93BA01D}" srcOrd="0" destOrd="0" presId="urn:microsoft.com/office/officeart/2018/5/layout/IconCircleLabelList"/>
    <dgm:cxn modelId="{AACFE885-DE23-474F-8FEE-2EEA589B49C2}" type="presParOf" srcId="{0AC7C84D-CFC5-47EF-8A53-A60F037DC0FB}" destId="{662EF072-2ACD-45CF-801F-BBA195C52FF5}" srcOrd="0" destOrd="0" presId="urn:microsoft.com/office/officeart/2018/5/layout/IconCircleLabelList"/>
    <dgm:cxn modelId="{DD5249C8-49D9-4B11-8FDC-35B8FA7A5557}" type="presParOf" srcId="{662EF072-2ACD-45CF-801F-BBA195C52FF5}" destId="{66FBDC58-96F0-4ED4-AF69-FF4A5B27D8ED}" srcOrd="0" destOrd="0" presId="urn:microsoft.com/office/officeart/2018/5/layout/IconCircleLabelList"/>
    <dgm:cxn modelId="{8C9DBB84-AB59-4322-9CD9-B19DF4A614A2}" type="presParOf" srcId="{662EF072-2ACD-45CF-801F-BBA195C52FF5}" destId="{9A02F139-739A-47C0-964F-79D6E69D4737}" srcOrd="1" destOrd="0" presId="urn:microsoft.com/office/officeart/2018/5/layout/IconCircleLabelList"/>
    <dgm:cxn modelId="{218DC6EB-A31D-419D-8EC4-65E6B6A4422E}" type="presParOf" srcId="{662EF072-2ACD-45CF-801F-BBA195C52FF5}" destId="{51FD0DF7-2455-49A3-9D06-8C54BFBFDACF}" srcOrd="2" destOrd="0" presId="urn:microsoft.com/office/officeart/2018/5/layout/IconCircleLabelList"/>
    <dgm:cxn modelId="{7CCF7226-E376-4539-938F-01DFD986A2A9}" type="presParOf" srcId="{662EF072-2ACD-45CF-801F-BBA195C52FF5}" destId="{110AEA5C-F4B3-4A6B-883B-A1E6C93BA01D}" srcOrd="3" destOrd="0" presId="urn:microsoft.com/office/officeart/2018/5/layout/IconCircleLabelList"/>
    <dgm:cxn modelId="{BCD6D8F3-530D-40D8-A133-B1AF71BC3251}" type="presParOf" srcId="{0AC7C84D-CFC5-47EF-8A53-A60F037DC0FB}" destId="{723AB0CA-4137-49DA-8723-84178F4F164E}" srcOrd="1" destOrd="0" presId="urn:microsoft.com/office/officeart/2018/5/layout/IconCircleLabelList"/>
    <dgm:cxn modelId="{2B58B12F-C1AF-4F6D-8BC5-DA0AAC76650D}" type="presParOf" srcId="{0AC7C84D-CFC5-47EF-8A53-A60F037DC0FB}" destId="{23B8BB46-5E4E-4270-AFBD-707F3CC7C84B}" srcOrd="2" destOrd="0" presId="urn:microsoft.com/office/officeart/2018/5/layout/IconCircleLabelList"/>
    <dgm:cxn modelId="{A2571D93-2CBF-43A3-927F-758E472DF88E}" type="presParOf" srcId="{23B8BB46-5E4E-4270-AFBD-707F3CC7C84B}" destId="{CE3B72E8-1E50-4BE9-AAD3-D71130540D3E}" srcOrd="0" destOrd="0" presId="urn:microsoft.com/office/officeart/2018/5/layout/IconCircleLabelList"/>
    <dgm:cxn modelId="{8109B10E-6C34-40EC-9C83-0EDF1AF26521}" type="presParOf" srcId="{23B8BB46-5E4E-4270-AFBD-707F3CC7C84B}" destId="{1B6B8896-88C9-4120-B625-209183D11F87}" srcOrd="1" destOrd="0" presId="urn:microsoft.com/office/officeart/2018/5/layout/IconCircleLabelList"/>
    <dgm:cxn modelId="{DDF3A65D-9D56-4F30-887C-48BD8466BFFA}" type="presParOf" srcId="{23B8BB46-5E4E-4270-AFBD-707F3CC7C84B}" destId="{9A598EE3-82E9-4C59-B8D0-1F233696CDE2}" srcOrd="2" destOrd="0" presId="urn:microsoft.com/office/officeart/2018/5/layout/IconCircleLabelList"/>
    <dgm:cxn modelId="{7779B4C8-627F-4D2A-9DC6-0B7063C4D412}" type="presParOf" srcId="{23B8BB46-5E4E-4270-AFBD-707F3CC7C84B}" destId="{98E60C8F-B7EC-419D-840B-D9D0693BEDB8}" srcOrd="3" destOrd="0" presId="urn:microsoft.com/office/officeart/2018/5/layout/IconCircleLabelList"/>
    <dgm:cxn modelId="{989C9BB5-D7DD-4728-98C3-4C0065F3035F}" type="presParOf" srcId="{0AC7C84D-CFC5-47EF-8A53-A60F037DC0FB}" destId="{92CB8B73-50B5-4AAD-8C04-1FC4A4D65253}" srcOrd="3" destOrd="0" presId="urn:microsoft.com/office/officeart/2018/5/layout/IconCircleLabelList"/>
    <dgm:cxn modelId="{83EF56FB-5AC7-468D-932C-AAD2D3A810E7}" type="presParOf" srcId="{0AC7C84D-CFC5-47EF-8A53-A60F037DC0FB}" destId="{42200E66-CBCF-4E05-97FB-1BD35B954C03}" srcOrd="4" destOrd="0" presId="urn:microsoft.com/office/officeart/2018/5/layout/IconCircleLabelList"/>
    <dgm:cxn modelId="{880E33B7-7CB3-4FCE-B8FB-234F68CC6491}" type="presParOf" srcId="{42200E66-CBCF-4E05-97FB-1BD35B954C03}" destId="{A2B0D314-2C4E-49CF-B8A0-6A18C9A6D4C1}" srcOrd="0" destOrd="0" presId="urn:microsoft.com/office/officeart/2018/5/layout/IconCircleLabelList"/>
    <dgm:cxn modelId="{94ABFDC8-797F-49EE-8B01-F0CE1C2BF2F9}" type="presParOf" srcId="{42200E66-CBCF-4E05-97FB-1BD35B954C03}" destId="{D0C487F7-035F-4709-93A3-78398D6475EF}" srcOrd="1" destOrd="0" presId="urn:microsoft.com/office/officeart/2018/5/layout/IconCircleLabelList"/>
    <dgm:cxn modelId="{D468036F-140A-477B-9414-33C813154E54}" type="presParOf" srcId="{42200E66-CBCF-4E05-97FB-1BD35B954C03}" destId="{9DD55B76-B5BF-4726-A22B-E931584EF86A}" srcOrd="2" destOrd="0" presId="urn:microsoft.com/office/officeart/2018/5/layout/IconCircleLabelList"/>
    <dgm:cxn modelId="{4548C00C-C2EA-40F2-B612-84C0AF6B2A04}" type="presParOf" srcId="{42200E66-CBCF-4E05-97FB-1BD35B954C03}" destId="{333B125A-DA31-4A83-9E1D-FDF8977C7F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BDC58-96F0-4ED4-AF69-FF4A5B27D8ED}">
      <dsp:nvSpPr>
        <dsp:cNvPr id="0" name=""/>
        <dsp:cNvSpPr/>
      </dsp:nvSpPr>
      <dsp:spPr>
        <a:xfrm>
          <a:off x="631442" y="113019"/>
          <a:ext cx="1749937" cy="1749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2F139-739A-47C0-964F-79D6E69D4737}">
      <dsp:nvSpPr>
        <dsp:cNvPr id="0" name=""/>
        <dsp:cNvSpPr/>
      </dsp:nvSpPr>
      <dsp:spPr>
        <a:xfrm>
          <a:off x="1004379" y="485957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AEA5C-F4B3-4A6B-883B-A1E6C93BA01D}">
      <dsp:nvSpPr>
        <dsp:cNvPr id="0" name=""/>
        <dsp:cNvSpPr/>
      </dsp:nvSpPr>
      <dsp:spPr>
        <a:xfrm>
          <a:off x="72036" y="240802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400" b="0" kern="1200"/>
            <a:t>Infraestrutura portátil e reprodutível (Docker).</a:t>
          </a:r>
          <a:endParaRPr lang="en-US" sz="1400" kern="1200"/>
        </a:p>
      </dsp:txBody>
      <dsp:txXfrm>
        <a:off x="72036" y="2408020"/>
        <a:ext cx="2868750" cy="720000"/>
      </dsp:txXfrm>
    </dsp:sp>
    <dsp:sp modelId="{CE3B72E8-1E50-4BE9-AAD3-D71130540D3E}">
      <dsp:nvSpPr>
        <dsp:cNvPr id="0" name=""/>
        <dsp:cNvSpPr/>
      </dsp:nvSpPr>
      <dsp:spPr>
        <a:xfrm>
          <a:off x="4002223" y="113019"/>
          <a:ext cx="1749937" cy="1749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B8896-88C9-4120-B625-209183D11F87}">
      <dsp:nvSpPr>
        <dsp:cNvPr id="0" name=""/>
        <dsp:cNvSpPr/>
      </dsp:nvSpPr>
      <dsp:spPr>
        <a:xfrm>
          <a:off x="4375161" y="485957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60C8F-B7EC-419D-840B-D9D0693BEDB8}">
      <dsp:nvSpPr>
        <dsp:cNvPr id="0" name=""/>
        <dsp:cNvSpPr/>
      </dsp:nvSpPr>
      <dsp:spPr>
        <a:xfrm>
          <a:off x="3442817" y="240802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400" b="0" kern="1200"/>
            <a:t>Qualidade de dados via a Arquitetura de Data Lake / medalhão.</a:t>
          </a:r>
          <a:endParaRPr lang="en-US" sz="1400" kern="1200"/>
        </a:p>
      </dsp:txBody>
      <dsp:txXfrm>
        <a:off x="3442817" y="2408020"/>
        <a:ext cx="2868750" cy="720000"/>
      </dsp:txXfrm>
    </dsp:sp>
    <dsp:sp modelId="{A2B0D314-2C4E-49CF-B8A0-6A18C9A6D4C1}">
      <dsp:nvSpPr>
        <dsp:cNvPr id="0" name=""/>
        <dsp:cNvSpPr/>
      </dsp:nvSpPr>
      <dsp:spPr>
        <a:xfrm>
          <a:off x="7373005" y="113019"/>
          <a:ext cx="1749937" cy="1749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487F7-035F-4709-93A3-78398D6475EF}">
      <dsp:nvSpPr>
        <dsp:cNvPr id="0" name=""/>
        <dsp:cNvSpPr/>
      </dsp:nvSpPr>
      <dsp:spPr>
        <a:xfrm>
          <a:off x="7745942" y="485957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B125A-DA31-4A83-9E1D-FDF8977C7F85}">
      <dsp:nvSpPr>
        <dsp:cNvPr id="0" name=""/>
        <dsp:cNvSpPr/>
      </dsp:nvSpPr>
      <dsp:spPr>
        <a:xfrm>
          <a:off x="6813598" y="240802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400" b="0" kern="1200" dirty="0"/>
            <a:t>Disponibilizar os dados através de múltiplos canais de consumo</a:t>
          </a:r>
          <a:r>
            <a:rPr lang="pt-PT" sz="1400" kern="1200" dirty="0"/>
            <a:t>.</a:t>
          </a:r>
          <a:endParaRPr lang="en-US" sz="1400" kern="1200" dirty="0"/>
        </a:p>
      </dsp:txBody>
      <dsp:txXfrm>
        <a:off x="6813598" y="2408020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jpg"/><Relationship Id="rId7" Type="http://schemas.openxmlformats.org/officeDocument/2006/relationships/image" Target="../media/image22.png"/><Relationship Id="rId2" Type="http://schemas.openxmlformats.org/officeDocument/2006/relationships/hyperlink" Target="http://localhost:3000/dashboard/2-sptrans?letreiro_1=6000-10&amp;letreiro_linha=&amp;tab=5-near-real-time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hyperlink" Target="http://localhost:3000/dashboard/2-sptrans?letreiro_1=6000-10&amp;letreiro_linha=&amp;tab=4-an%C3%A1lise-hist%C3%B3rica" TargetMode="Externa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058" descr="Ônibus em movimento">
            <a:extLst>
              <a:ext uri="{FF2B5EF4-FFF2-40B4-BE49-F238E27FC236}">
                <a16:creationId xmlns:a16="http://schemas.microsoft.com/office/drawing/2014/main" id="{6E65909B-7F74-F431-EB8A-58E9A579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811" r="9091" b="14582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8D27E5-A753-C962-CD54-9BBA1CFAA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pt-BR" sz="6000" dirty="0">
                <a:solidFill>
                  <a:srgbClr val="FFFFFF"/>
                </a:solidFill>
              </a:rPr>
              <a:t>Monitoramento da Frota de Ônibus de SP</a:t>
            </a:r>
            <a:endParaRPr lang="pt-PT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9B6A44-653B-B8EA-9B32-1BB10FCB1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323425"/>
            <a:ext cx="7071360" cy="17725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pt-BR" sz="1500" dirty="0">
                <a:solidFill>
                  <a:srgbClr val="FFFFFF"/>
                </a:solidFill>
              </a:rPr>
              <a:t>Uma arquitetura para Análise histórica e Operacional da frota da SPTrans</a:t>
            </a:r>
          </a:p>
          <a:p>
            <a:pPr>
              <a:lnSpc>
                <a:spcPct val="120000"/>
              </a:lnSpc>
            </a:pPr>
            <a:endParaRPr lang="pt-BR" sz="1500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Guilherme Pereira Palmeira</a:t>
            </a: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Luiza Assis Pereira</a:t>
            </a:r>
          </a:p>
        </p:txBody>
      </p:sp>
    </p:spTree>
    <p:extLst>
      <p:ext uri="{BB962C8B-B14F-4D97-AF65-F5344CB8AC3E}">
        <p14:creationId xmlns:p14="http://schemas.microsoft.com/office/powerpoint/2010/main" val="46262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7C61C-12AF-50DF-1DB9-E77E8741B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1392C-19FC-6134-D46C-E5B4BCFEF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632078"/>
            <a:ext cx="6675120" cy="552451"/>
          </a:xfrm>
        </p:spPr>
        <p:txBody>
          <a:bodyPr>
            <a:normAutofit/>
          </a:bodyPr>
          <a:lstStyle/>
          <a:p>
            <a:r>
              <a:rPr lang="pt-BR" sz="2800" dirty="0"/>
              <a:t>Ferramentas e T</a:t>
            </a:r>
            <a:r>
              <a:rPr lang="pt-PT" sz="2800" dirty="0"/>
              <a:t>ecnologias – Parte 2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B64B496-83EF-1820-869C-220A22D812D6}"/>
              </a:ext>
            </a:extLst>
          </p:cNvPr>
          <p:cNvSpPr txBox="1">
            <a:spLocks/>
          </p:cNvSpPr>
          <p:nvPr/>
        </p:nvSpPr>
        <p:spPr>
          <a:xfrm>
            <a:off x="6096000" y="2591563"/>
            <a:ext cx="4672584" cy="3205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51C8767-CBE1-ED07-1996-5656E89DEC46}"/>
              </a:ext>
            </a:extLst>
          </p:cNvPr>
          <p:cNvSpPr txBox="1">
            <a:spLocks/>
          </p:cNvSpPr>
          <p:nvPr/>
        </p:nvSpPr>
        <p:spPr>
          <a:xfrm>
            <a:off x="7762027" y="1812416"/>
            <a:ext cx="3294888" cy="20545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Entrega de dados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PostgreSQL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FastAPI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Metabase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Trino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0E93D895-4203-E605-1DCB-72087D5F8156}"/>
              </a:ext>
            </a:extLst>
          </p:cNvPr>
          <p:cNvCxnSpPr>
            <a:cxnSpLocks/>
          </p:cNvCxnSpPr>
          <p:nvPr/>
        </p:nvCxnSpPr>
        <p:spPr>
          <a:xfrm>
            <a:off x="7070131" y="2130552"/>
            <a:ext cx="0" cy="451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ubtítulo 2">
            <a:extLst>
              <a:ext uri="{FF2B5EF4-FFF2-40B4-BE49-F238E27FC236}">
                <a16:creationId xmlns:a16="http://schemas.microsoft.com/office/drawing/2014/main" id="{39B0EE7A-8EEE-3C70-DDBA-0FF17B4F8628}"/>
              </a:ext>
            </a:extLst>
          </p:cNvPr>
          <p:cNvSpPr txBox="1">
            <a:spLocks/>
          </p:cNvSpPr>
          <p:nvPr/>
        </p:nvSpPr>
        <p:spPr>
          <a:xfrm>
            <a:off x="6096000" y="2591563"/>
            <a:ext cx="4672584" cy="3205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C6DF296D-5E16-891D-39C3-94AB178B4E9D}"/>
              </a:ext>
            </a:extLst>
          </p:cNvPr>
          <p:cNvSpPr txBox="1">
            <a:spLocks/>
          </p:cNvSpPr>
          <p:nvPr/>
        </p:nvSpPr>
        <p:spPr>
          <a:xfrm>
            <a:off x="395029" y="1711832"/>
            <a:ext cx="6526998" cy="22649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Processamento batch (Lote)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Airflow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Spark</a:t>
            </a: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CCE95F-DEA1-7C1C-5DE6-3EE072B2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03530"/>
            <a:ext cx="4581524" cy="1942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40D4A2-68C9-9F34-9E6D-DE6B9AFE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0" y="3403880"/>
            <a:ext cx="6833438" cy="25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E3759-BB3A-3F7E-3468-5FAEF11F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CB332-670C-E332-1D2D-AA8945DEE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540" y="670155"/>
            <a:ext cx="5745480" cy="732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Demonstração</a:t>
            </a:r>
            <a:r>
              <a:rPr lang="en-US" sz="2800" dirty="0"/>
              <a:t> – Pipeline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Ação</a:t>
            </a:r>
            <a:endParaRPr lang="en-US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356A1B-E9BF-9F0A-E988-EDFD96B04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1536879"/>
            <a:ext cx="5455920" cy="4254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PROCESSAMENTO: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DAGs do Airflow.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Spark streaming</a:t>
            </a:r>
          </a:p>
          <a:p>
            <a:pPr lvl="1" algn="l"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dirty="0"/>
              <a:t>ENTREGA DE DADOS: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Dashboards no </a:t>
            </a:r>
            <a:r>
              <a:rPr lang="en-US" sz="1800" dirty="0" err="1"/>
              <a:t>metabase</a:t>
            </a:r>
            <a:r>
              <a:rPr lang="en-US" sz="1800" dirty="0"/>
              <a:t>:</a:t>
            </a:r>
          </a:p>
          <a:p>
            <a:pPr marL="1200150" lvl="2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2" action="ppaction://hlinksldjump"/>
              </a:rPr>
              <a:t>Near Real-Time.</a:t>
            </a:r>
            <a:endParaRPr lang="en-US" sz="2000" dirty="0"/>
          </a:p>
          <a:p>
            <a:pPr marL="1200150" lvl="2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hlinkClick r:id="rId3" action="ppaction://hlinksldjump"/>
              </a:rPr>
              <a:t>Análise</a:t>
            </a:r>
            <a:r>
              <a:rPr lang="en-US" sz="2000" dirty="0">
                <a:hlinkClick r:id="rId3" action="ppaction://hlinksldjump"/>
              </a:rPr>
              <a:t> </a:t>
            </a:r>
            <a:r>
              <a:rPr lang="en-US" sz="2000" dirty="0" err="1">
                <a:hlinkClick r:id="rId3" action="ppaction://hlinksldjump"/>
              </a:rPr>
              <a:t>Histórica</a:t>
            </a:r>
            <a:r>
              <a:rPr lang="en-US" sz="2000" dirty="0">
                <a:hlinkClick r:id="rId3" action="ppaction://hlinksldjump"/>
              </a:rPr>
              <a:t>.</a:t>
            </a:r>
            <a:endParaRPr lang="en-US" sz="2000" dirty="0"/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APIs (Postman).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Acesso</a:t>
            </a:r>
            <a:r>
              <a:rPr lang="en-US" sz="1800" dirty="0"/>
              <a:t> </a:t>
            </a:r>
            <a:r>
              <a:rPr lang="en-US" sz="1800" dirty="0" err="1"/>
              <a:t>aos</a:t>
            </a:r>
            <a:r>
              <a:rPr lang="en-US" sz="1800" dirty="0"/>
              <a:t> dados </a:t>
            </a:r>
            <a:r>
              <a:rPr lang="en-US" sz="1800" dirty="0" err="1"/>
              <a:t>federados</a:t>
            </a:r>
            <a:r>
              <a:rPr lang="en-US" sz="1800" dirty="0"/>
              <a:t> via Trino (</a:t>
            </a:r>
            <a:r>
              <a:rPr lang="en-US" sz="1800" dirty="0" err="1"/>
              <a:t>DBeaver</a:t>
            </a:r>
            <a:r>
              <a:rPr lang="en-US" sz="1800" dirty="0"/>
              <a:t>)</a:t>
            </a:r>
          </a:p>
        </p:txBody>
      </p:sp>
      <p:pic>
        <p:nvPicPr>
          <p:cNvPr id="1026" name="Picture 2" descr="a bus is driving down a road and the word mercedes is on the side">
            <a:extLst>
              <a:ext uri="{FF2B5EF4-FFF2-40B4-BE49-F238E27FC236}">
                <a16:creationId xmlns:a16="http://schemas.microsoft.com/office/drawing/2014/main" id="{18801A29-27FE-66F0-35AA-9BFF322EE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5"/>
          <a:stretch>
            <a:fillRect/>
          </a:stretch>
        </p:blipFill>
        <p:spPr bwMode="auto">
          <a:xfrm>
            <a:off x="6385560" y="0"/>
            <a:ext cx="5806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0C3AEF-DE80-C15A-7296-A9C460D9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4CB44-F52E-2B83-E599-92EC4D8C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515112"/>
            <a:ext cx="6675120" cy="552451"/>
          </a:xfrm>
        </p:spPr>
        <p:txBody>
          <a:bodyPr>
            <a:normAutofit/>
          </a:bodyPr>
          <a:lstStyle/>
          <a:p>
            <a:r>
              <a:rPr lang="pt-PT" sz="2800" dirty="0"/>
              <a:t>Regras de 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F12B3-9065-B2EC-A2C5-64BC95007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78" y="1166187"/>
            <a:ext cx="11747243" cy="5304061"/>
          </a:xfrm>
        </p:spPr>
        <p:txBody>
          <a:bodyPr anchor="t">
            <a:normAutofit fontScale="47500" lnSpcReduction="20000"/>
          </a:bodyPr>
          <a:lstStyle/>
          <a:p>
            <a:r>
              <a:rPr lang="pt-BR" sz="2600" dirty="0"/>
              <a:t>Limpeza de </a:t>
            </a:r>
            <a:r>
              <a:rPr lang="pt-BR" sz="2600" dirty="0" err="1"/>
              <a:t>outliners</a:t>
            </a:r>
            <a:r>
              <a:rPr lang="pt-BR" sz="2600" dirty="0"/>
              <a:t>:</a:t>
            </a:r>
          </a:p>
          <a:p>
            <a:r>
              <a:rPr lang="pt-BR" sz="2600" b="0" dirty="0"/>
              <a:t>1) O intervalo entre a última posição persistida e a posição recebida deve ser &gt; 10 segundos;</a:t>
            </a:r>
          </a:p>
          <a:p>
            <a:r>
              <a:rPr lang="pt-BR" sz="2600" b="0" dirty="0"/>
              <a:t>2) Calculo da Velocidade em km/h -&gt; Velocidade em km/h = (Distancia em metros / Tempo) * 3.6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Distancia em metros: metros por segundo calculado pela função de </a:t>
            </a:r>
            <a:r>
              <a:rPr lang="pt-BR" sz="2600" i="1" dirty="0" err="1"/>
              <a:t>haversine</a:t>
            </a:r>
            <a:r>
              <a:rPr lang="pt-BR" sz="2600" dirty="0"/>
              <a:t> com: a posição atual recebida da </a:t>
            </a:r>
            <a:r>
              <a:rPr lang="pt-BR" sz="2600" dirty="0" err="1"/>
              <a:t>sptrans</a:t>
            </a:r>
            <a:r>
              <a:rPr lang="pt-BR" sz="2600" dirty="0"/>
              <a:t> e última posição do ônibus que está persistida;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Tempo: diferença entre data/hora da posição anterior e da posição atual;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Velocidade em km/h: dividimos a distancia pelo tempo e multiplicamos por 3.6 para converter metros em km/h.</a:t>
            </a:r>
          </a:p>
          <a:p>
            <a:r>
              <a:rPr lang="pt-BR" sz="2600" b="0" dirty="0"/>
              <a:t>3) Retira ônibus com velocidades calculadas &gt; 80km/h.</a:t>
            </a:r>
          </a:p>
          <a:p>
            <a:endParaRPr lang="pt-BR" sz="2600" b="0" dirty="0"/>
          </a:p>
          <a:p>
            <a:r>
              <a:rPr lang="pt-BR" sz="2600" dirty="0"/>
              <a:t>Cálculo de velocidade média/operacional:</a:t>
            </a:r>
          </a:p>
          <a:p>
            <a:r>
              <a:rPr lang="pt-BR" sz="2600" b="0" dirty="0"/>
              <a:t>1) Retira velocidades menores que 5km/h;</a:t>
            </a:r>
          </a:p>
          <a:p>
            <a:r>
              <a:rPr lang="pt-BR" sz="2600" b="0" dirty="0"/>
              <a:t>2) Utiliza o Percentil 85 aproximado, excluindo os ônibus mais lentos e calculando média dos 15% mais rápidos.</a:t>
            </a:r>
          </a:p>
          <a:p>
            <a:endParaRPr lang="pt-BR" sz="2600" b="0" dirty="0"/>
          </a:p>
          <a:p>
            <a:r>
              <a:rPr lang="pt-BR" sz="2600" dirty="0"/>
              <a:t>Cálculo de ônibus parados/congestionados:</a:t>
            </a:r>
          </a:p>
          <a:p>
            <a:r>
              <a:rPr lang="pt-BR" sz="2600" b="0" dirty="0"/>
              <a:t>1) Velocidade menor que 2km/h;</a:t>
            </a:r>
          </a:p>
          <a:p>
            <a:r>
              <a:rPr lang="pt-BR" sz="2600" b="0" dirty="0"/>
              <a:t>2) Fora do horário da madrugada (01:00 - 04:00)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671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9E350C-C8EF-C9E3-7D9A-8C5D06B30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94917"/>
            <a:ext cx="5745480" cy="732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Amostra</a:t>
            </a:r>
            <a:r>
              <a:rPr lang="en-US" sz="2800" dirty="0"/>
              <a:t> dashboard NRT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C00676-4BCB-87A8-70E5-58558F2B0EBB}"/>
              </a:ext>
            </a:extLst>
          </p:cNvPr>
          <p:cNvGrpSpPr/>
          <p:nvPr/>
        </p:nvGrpSpPr>
        <p:grpSpPr>
          <a:xfrm>
            <a:off x="2735580" y="670560"/>
            <a:ext cx="6720840" cy="6858000"/>
            <a:chOff x="2735580" y="670560"/>
            <a:chExt cx="6720840" cy="6858000"/>
          </a:xfrm>
        </p:grpSpPr>
        <p:pic>
          <p:nvPicPr>
            <p:cNvPr id="6" name="Imagem 5" descr="Interface gráfica do usuário, Gráfico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0F2A4431-CADF-6D70-91DE-13AF7254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0" y="670560"/>
              <a:ext cx="6477000" cy="2646461"/>
            </a:xfrm>
            <a:prstGeom prst="rect">
              <a:avLst/>
            </a:prstGeom>
          </p:spPr>
        </p:pic>
        <p:pic>
          <p:nvPicPr>
            <p:cNvPr id="8" name="Imagem 7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EDE4EADA-2B88-0DEA-9258-F92F3CC5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3326499"/>
              <a:ext cx="6720840" cy="2205275"/>
            </a:xfrm>
            <a:prstGeom prst="rect">
              <a:avLst/>
            </a:prstGeom>
          </p:spPr>
        </p:pic>
        <p:pic>
          <p:nvPicPr>
            <p:cNvPr id="10" name="Imagem 9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A86EE85B-821D-CBED-7556-000C2C36A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5323284"/>
              <a:ext cx="6720840" cy="2205276"/>
            </a:xfrm>
            <a:prstGeom prst="rect">
              <a:avLst/>
            </a:prstGeom>
          </p:spPr>
        </p:pic>
      </p:grpSp>
      <p:sp>
        <p:nvSpPr>
          <p:cNvPr id="11" name="Subtítulo 2">
            <a:extLst>
              <a:ext uri="{FF2B5EF4-FFF2-40B4-BE49-F238E27FC236}">
                <a16:creationId xmlns:a16="http://schemas.microsoft.com/office/drawing/2014/main" id="{862AE610-13B0-7BF9-DCAE-8868391BF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90642"/>
            <a:ext cx="3825240" cy="670560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6" action="ppaction://hlinksldjump"/>
            <a:extLst>
              <a:ext uri="{FF2B5EF4-FFF2-40B4-BE49-F238E27FC236}">
                <a16:creationId xmlns:a16="http://schemas.microsoft.com/office/drawing/2014/main" id="{1FB71CA6-10C4-82DA-C601-3B497A19D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3F1B9-B1C8-C3C6-739A-EB494028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12A2BFC-F910-6DBA-5BA9-9713118CA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94917"/>
            <a:ext cx="5745480" cy="73233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Amostra</a:t>
            </a:r>
            <a:r>
              <a:rPr lang="en-US" sz="2800" dirty="0"/>
              <a:t> dashboard </a:t>
            </a:r>
            <a:r>
              <a:rPr lang="en-US" sz="2800" dirty="0" err="1"/>
              <a:t>Análise</a:t>
            </a:r>
            <a:r>
              <a:rPr lang="en-US" sz="2800" dirty="0"/>
              <a:t> </a:t>
            </a:r>
            <a:r>
              <a:rPr lang="en-US" sz="2800" dirty="0" err="1"/>
              <a:t>Histórica</a:t>
            </a:r>
            <a:r>
              <a:rPr lang="en-US" sz="2800" dirty="0"/>
              <a:t>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87538FB-CBF0-57CD-9457-91C5D8A38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83201"/>
            <a:ext cx="3825240" cy="774799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2" action="ppaction://hlinksldjump"/>
            <a:extLst>
              <a:ext uri="{FF2B5EF4-FFF2-40B4-BE49-F238E27FC236}">
                <a16:creationId xmlns:a16="http://schemas.microsoft.com/office/drawing/2014/main" id="{ADCAB45C-9F9A-93EC-9BB9-40AA38AB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C5A797B-C733-E568-E190-2129EDA40A41}"/>
              </a:ext>
            </a:extLst>
          </p:cNvPr>
          <p:cNvGrpSpPr/>
          <p:nvPr/>
        </p:nvGrpSpPr>
        <p:grpSpPr>
          <a:xfrm>
            <a:off x="2019300" y="774799"/>
            <a:ext cx="8153400" cy="5866626"/>
            <a:chOff x="2019300" y="774799"/>
            <a:chExt cx="8153400" cy="5866626"/>
          </a:xfrm>
        </p:grpSpPr>
        <p:pic>
          <p:nvPicPr>
            <p:cNvPr id="3" name="Imagem 2" descr="Interface gráfica do usuário, Aplicativo, Tabela, Excel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50660DC5-1374-3F5A-DB54-16117E5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774799"/>
              <a:ext cx="8153400" cy="3331428"/>
            </a:xfrm>
            <a:prstGeom prst="rect">
              <a:avLst/>
            </a:prstGeom>
          </p:spPr>
        </p:pic>
        <p:pic>
          <p:nvPicPr>
            <p:cNvPr id="7" name="Imagem 6" descr="Interface gráfica do usuário, Aplicativo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96730521-AA21-94FA-29EE-C1A09DCA1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4106227"/>
              <a:ext cx="8153400" cy="2535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28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66FE3-A59A-6CD1-E378-2A9CFB9C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ntos de interrogação infinitos na renderização 3D">
            <a:extLst>
              <a:ext uri="{FF2B5EF4-FFF2-40B4-BE49-F238E27FC236}">
                <a16:creationId xmlns:a16="http://schemas.microsoft.com/office/drawing/2014/main" id="{B26D5B2C-C6F2-E5B2-1054-639AA7BA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B6C4F3-BF5E-7697-2F9C-6DB063D57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4348481"/>
          </a:xfrm>
          <a:solidFill>
            <a:schemeClr val="bg1">
              <a:alpha val="45000"/>
            </a:schemeClr>
          </a:solidFill>
        </p:spPr>
        <p:txBody>
          <a:bodyPr anchor="t">
            <a:normAutofit/>
          </a:bodyPr>
          <a:lstStyle/>
          <a:p>
            <a:r>
              <a:rPr lang="pt-PT" sz="4800" dirty="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154646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4FD8E-A1DC-38AF-0995-46BD7FE7C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39" y="795998"/>
            <a:ext cx="3920345" cy="552451"/>
          </a:xfrm>
        </p:spPr>
        <p:txBody>
          <a:bodyPr>
            <a:normAutofit/>
          </a:bodyPr>
          <a:lstStyle/>
          <a:p>
            <a:r>
              <a:rPr lang="pt-PT" sz="2800" dirty="0"/>
              <a:t>Contexto de negócio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C4E4CB-14BB-7A33-633C-C816F8C76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6" y="1576127"/>
            <a:ext cx="6732607" cy="436168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A Frota de onibus da sptrans possui aproximadamente 1.300 linhas de onibus 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Nos momentos de pico são mais de 10.000 carros rodando ao mesmo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Problemas de lentidão e quebra são os maiores </a:t>
            </a:r>
            <a:r>
              <a:rPr lang="pt-PT" b="0" i="1" dirty="0"/>
              <a:t>pain points</a:t>
            </a:r>
            <a:r>
              <a:rPr lang="pt-PT" b="0" dirty="0"/>
              <a:t> da sptrans neste momento</a:t>
            </a:r>
          </a:p>
          <a:p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026" name="Picture 2" descr="Radiografia do transporte público por ônibus em São Paulo | Mobilidade  Estadão | Mês da Mobilidade 2022">
            <a:extLst>
              <a:ext uri="{FF2B5EF4-FFF2-40B4-BE49-F238E27FC236}">
                <a16:creationId xmlns:a16="http://schemas.microsoft.com/office/drawing/2014/main" id="{B10BEE8A-190A-8302-456E-D3C5F0018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46703"/>
          <a:stretch>
            <a:fillRect/>
          </a:stretch>
        </p:blipFill>
        <p:spPr bwMode="auto">
          <a:xfrm>
            <a:off x="7272759" y="2894"/>
            <a:ext cx="49192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6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1BBD1-5F8F-27F4-E7FC-BFF5EC46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4DEF8-8CCB-1F2D-ADA1-B45ADEB70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457" y="229950"/>
            <a:ext cx="6420478" cy="788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Objetivo</a:t>
            </a:r>
            <a:endParaRPr lang="en-U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F60D80-6192-F692-BB09-01E5D9D9E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5097" y="1018474"/>
            <a:ext cx="6420479" cy="53657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 equipe </a:t>
            </a:r>
            <a:r>
              <a:rPr lang="en-US" sz="1600" b="0" dirty="0" err="1"/>
              <a:t>operacional</a:t>
            </a:r>
            <a:r>
              <a:rPr lang="en-US" sz="1600" b="0" dirty="0"/>
              <a:t> </a:t>
            </a:r>
            <a:r>
              <a:rPr lang="en-US" sz="1600" b="0" dirty="0" err="1"/>
              <a:t>necessita</a:t>
            </a:r>
            <a:r>
              <a:rPr lang="en-US" sz="1600" b="0" dirty="0"/>
              <a:t> de </a:t>
            </a:r>
            <a:r>
              <a:rPr lang="en-US" sz="1600" b="0" dirty="0" err="1"/>
              <a:t>uma</a:t>
            </a:r>
            <a:r>
              <a:rPr lang="en-US" sz="1600" b="0" dirty="0"/>
              <a:t> ferramenta </a:t>
            </a:r>
            <a:r>
              <a:rPr lang="en-US" sz="1600" b="0" dirty="0" err="1"/>
              <a:t>que</a:t>
            </a:r>
            <a:r>
              <a:rPr lang="en-US" sz="1600" b="0" dirty="0"/>
              <a:t> </a:t>
            </a:r>
            <a:r>
              <a:rPr lang="en-US" sz="1600" b="0" dirty="0" err="1"/>
              <a:t>possa</a:t>
            </a:r>
            <a:r>
              <a:rPr lang="en-US" sz="1600" b="0" dirty="0"/>
              <a:t> </a:t>
            </a:r>
            <a:r>
              <a:rPr lang="en-US" sz="1600" b="0" dirty="0" err="1"/>
              <a:t>indicar</a:t>
            </a:r>
            <a:r>
              <a:rPr lang="en-US" sz="1600" b="0" dirty="0"/>
              <a:t> </a:t>
            </a:r>
            <a:r>
              <a:rPr lang="en-US" sz="1600" b="0" dirty="0" err="1"/>
              <a:t>possiveis</a:t>
            </a:r>
            <a:r>
              <a:rPr lang="en-US" sz="1600" b="0" dirty="0"/>
              <a:t> </a:t>
            </a:r>
            <a:r>
              <a:rPr lang="en-US" sz="1600" b="0" dirty="0" err="1"/>
              <a:t>problemas</a:t>
            </a:r>
            <a:r>
              <a:rPr lang="en-US" sz="1600" b="0" dirty="0"/>
              <a:t> de </a:t>
            </a:r>
            <a:r>
              <a:rPr lang="en-US" sz="1600" b="0" dirty="0" err="1"/>
              <a:t>congestionamento</a:t>
            </a:r>
            <a:r>
              <a:rPr lang="en-US" sz="1600" b="0" dirty="0"/>
              <a:t>, </a:t>
            </a:r>
            <a:r>
              <a:rPr lang="en-US" sz="1600" b="0" dirty="0" err="1"/>
              <a:t>quebra</a:t>
            </a:r>
            <a:r>
              <a:rPr lang="en-US" sz="1600" b="0" dirty="0"/>
              <a:t> de </a:t>
            </a:r>
            <a:r>
              <a:rPr lang="en-US" sz="1600" b="0" dirty="0" err="1"/>
              <a:t>onibus</a:t>
            </a:r>
            <a:r>
              <a:rPr lang="en-US" sz="1600" b="0" dirty="0"/>
              <a:t> e LENTIDÃO para </a:t>
            </a:r>
            <a:r>
              <a:rPr lang="en-US" sz="1600" b="0" dirty="0" err="1"/>
              <a:t>pronta</a:t>
            </a:r>
            <a:r>
              <a:rPr lang="en-US" sz="1600" b="0" dirty="0"/>
              <a:t> </a:t>
            </a:r>
            <a:r>
              <a:rPr lang="en-US" sz="1600" b="0" dirty="0" err="1"/>
              <a:t>atuação</a:t>
            </a:r>
            <a:r>
              <a:rPr lang="en-US" sz="1600" b="0" dirty="0"/>
              <a:t> </a:t>
            </a:r>
            <a:r>
              <a:rPr lang="en-US" sz="1600" b="0" dirty="0" err="1"/>
              <a:t>reativa</a:t>
            </a: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 err="1"/>
              <a:t>Solução</a:t>
            </a:r>
            <a:r>
              <a:rPr lang="en-US" sz="1600" b="0" dirty="0"/>
              <a:t> de </a:t>
            </a:r>
            <a:r>
              <a:rPr lang="en-US" sz="1600" b="0" dirty="0" err="1"/>
              <a:t>negôcio</a:t>
            </a:r>
            <a:r>
              <a:rPr lang="en-US" sz="1600" b="0" dirty="0"/>
              <a:t> -&gt; </a:t>
            </a:r>
            <a:r>
              <a:rPr lang="en-US" sz="1600" b="0" dirty="0" err="1"/>
              <a:t>criar</a:t>
            </a:r>
            <a:r>
              <a:rPr lang="en-US" sz="1600" b="0" dirty="0"/>
              <a:t> 3 KPI’s </a:t>
            </a:r>
            <a:r>
              <a:rPr lang="en-US" sz="1600" b="0" dirty="0" err="1"/>
              <a:t>PAra</a:t>
            </a:r>
            <a:r>
              <a:rPr lang="en-US" sz="1600" b="0" dirty="0"/>
              <a:t> </a:t>
            </a:r>
            <a:r>
              <a:rPr lang="en-US" sz="1600" b="0" dirty="0" err="1"/>
              <a:t>monitorar</a:t>
            </a:r>
            <a:r>
              <a:rPr lang="en-US" sz="1600" b="0" dirty="0"/>
              <a:t>: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Linhas</a:t>
            </a:r>
            <a:r>
              <a:rPr lang="en-US" sz="1600" dirty="0"/>
              <a:t> </a:t>
            </a:r>
            <a:r>
              <a:rPr lang="en-US" sz="1600" dirty="0" err="1"/>
              <a:t>mais</a:t>
            </a:r>
            <a:r>
              <a:rPr lang="en-US" sz="1600" dirty="0"/>
              <a:t> </a:t>
            </a:r>
            <a:r>
              <a:rPr lang="en-US" sz="1600" dirty="0" err="1"/>
              <a:t>lentas</a:t>
            </a:r>
            <a:endParaRPr lang="en-US" sz="1600" dirty="0"/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Linhas</a:t>
            </a:r>
            <a:r>
              <a:rPr lang="en-US" sz="1600" dirty="0"/>
              <a:t> com </a:t>
            </a:r>
            <a:r>
              <a:rPr lang="en-US" sz="1600" dirty="0" err="1"/>
              <a:t>mais</a:t>
            </a:r>
            <a:r>
              <a:rPr lang="en-US" sz="1600" dirty="0"/>
              <a:t> </a:t>
            </a:r>
            <a:r>
              <a:rPr lang="en-US" sz="1600" dirty="0" err="1"/>
              <a:t>onibus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congestionamento</a:t>
            </a:r>
            <a:endParaRPr lang="en-US" sz="1600" dirty="0"/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Linhas</a:t>
            </a:r>
            <a:r>
              <a:rPr lang="en-US" sz="1600" dirty="0"/>
              <a:t> </a:t>
            </a:r>
            <a:r>
              <a:rPr lang="en-US" sz="1600" dirty="0" err="1"/>
              <a:t>mais</a:t>
            </a:r>
            <a:r>
              <a:rPr lang="en-US" sz="1600" dirty="0"/>
              <a:t> </a:t>
            </a:r>
            <a:r>
              <a:rPr lang="en-US" sz="1600" dirty="0" err="1"/>
              <a:t>demandadas</a:t>
            </a:r>
            <a:r>
              <a:rPr lang="en-US" sz="1600" dirty="0"/>
              <a:t>/</a:t>
            </a:r>
            <a:r>
              <a:rPr lang="en-US" sz="1600" dirty="0" err="1"/>
              <a:t>ativas</a:t>
            </a:r>
            <a:endParaRPr lang="en-US" sz="16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 err="1"/>
              <a:t>Disponibilizar</a:t>
            </a:r>
            <a:r>
              <a:rPr lang="en-US" sz="1600" b="0" dirty="0"/>
              <a:t> </a:t>
            </a:r>
            <a:r>
              <a:rPr lang="en-US" sz="1600" b="0" dirty="0" err="1"/>
              <a:t>uma</a:t>
            </a:r>
            <a:r>
              <a:rPr lang="en-US" sz="1600" b="0" dirty="0"/>
              <a:t> </a:t>
            </a:r>
            <a:r>
              <a:rPr lang="en-US" sz="1600" b="0" dirty="0" err="1"/>
              <a:t>visão</a:t>
            </a:r>
            <a:r>
              <a:rPr lang="en-US" sz="1600" b="0" dirty="0"/>
              <a:t> </a:t>
            </a:r>
            <a:r>
              <a:rPr lang="en-US" sz="1600" b="0" i="1" dirty="0"/>
              <a:t>Near real time (NRT) </a:t>
            </a:r>
            <a:r>
              <a:rPr lang="en-US" sz="1600" b="0" dirty="0"/>
              <a:t>e </a:t>
            </a:r>
            <a:r>
              <a:rPr lang="en-US" sz="1600" b="0" dirty="0" err="1"/>
              <a:t>uma</a:t>
            </a:r>
            <a:r>
              <a:rPr lang="en-US" sz="1600" b="0" dirty="0"/>
              <a:t> Analise DE </a:t>
            </a:r>
            <a:r>
              <a:rPr lang="en-US" sz="1600" b="0" dirty="0" err="1"/>
              <a:t>tendências</a:t>
            </a:r>
            <a:r>
              <a:rPr lang="en-US" sz="1600" b="0" dirty="0"/>
              <a:t> e performance </a:t>
            </a:r>
            <a:r>
              <a:rPr lang="en-US" sz="1600" b="0" dirty="0" err="1"/>
              <a:t>histórica</a:t>
            </a:r>
            <a:r>
              <a:rPr lang="en-US" sz="1600" b="0" dirty="0"/>
              <a:t> de forma </a:t>
            </a:r>
            <a:r>
              <a:rPr lang="en-US" sz="1600" b="0" dirty="0" err="1"/>
              <a:t>consolidada</a:t>
            </a:r>
            <a:r>
              <a:rPr lang="en-US" sz="1600" b="0" dirty="0"/>
              <a:t>..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b="0" dirty="0"/>
          </a:p>
        </p:txBody>
      </p:sp>
      <p:pic>
        <p:nvPicPr>
          <p:cNvPr id="2050" name="Picture 2" descr="Onibus estrada Imagens – Download Grátis no Freepik">
            <a:extLst>
              <a:ext uri="{FF2B5EF4-FFF2-40B4-BE49-F238E27FC236}">
                <a16:creationId xmlns:a16="http://schemas.microsoft.com/office/drawing/2014/main" id="{8F3A724D-A16E-69A6-14F7-1CAC917E8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39671" b="-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13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74E59-E6FC-4AFD-0B6E-CF3850B4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B814-0387-6244-5738-E1EC4FB78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691" y="456659"/>
            <a:ext cx="11418269" cy="552451"/>
          </a:xfrm>
        </p:spPr>
        <p:txBody>
          <a:bodyPr>
            <a:normAutofit/>
          </a:bodyPr>
          <a:lstStyle/>
          <a:p>
            <a:pPr algn="ctr"/>
            <a:r>
              <a:rPr lang="pt-PT" sz="2800" dirty="0"/>
              <a:t>Contexto técnico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8304CE-6E28-98C7-F038-A07D04471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91" y="1044831"/>
            <a:ext cx="11062669" cy="2278617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A API Olho vivo / Posição dos veículos da SPTrans gera milhões de pontos de dados de geolocalização todos os dias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dirty="0"/>
              <a:t>Esses dados são de natureza transitória, efêmeros, e crescentes.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0006E5-75F5-7E47-CBB8-2E44F5904C54}"/>
              </a:ext>
            </a:extLst>
          </p:cNvPr>
          <p:cNvSpPr txBox="1">
            <a:spLocks/>
          </p:cNvSpPr>
          <p:nvPr/>
        </p:nvSpPr>
        <p:spPr>
          <a:xfrm>
            <a:off x="326691" y="2632884"/>
            <a:ext cx="11418269" cy="552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800" dirty="0"/>
              <a:t>Premissas (necessidades) técnicas</a:t>
            </a:r>
          </a:p>
        </p:txBody>
      </p:sp>
      <p:graphicFrame>
        <p:nvGraphicFramePr>
          <p:cNvPr id="10" name="Subtítulo 2">
            <a:extLst>
              <a:ext uri="{FF2B5EF4-FFF2-40B4-BE49-F238E27FC236}">
                <a16:creationId xmlns:a16="http://schemas.microsoft.com/office/drawing/2014/main" id="{45849E8F-BDF3-367C-FED0-915ED9ACA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375145"/>
              </p:ext>
            </p:extLst>
          </p:nvPr>
        </p:nvGraphicFramePr>
        <p:xfrm>
          <a:off x="1218807" y="3221070"/>
          <a:ext cx="9754385" cy="324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575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60F66-5A52-CBF7-1688-E8A3B057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26A95-15D0-180D-4D0B-F4D291095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5280" y="477175"/>
            <a:ext cx="6675120" cy="792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Solução</a:t>
            </a:r>
            <a:endParaRPr lang="en-U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30ECA0-0E0E-18F7-1538-EAD4CCF0F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3040" y="1270001"/>
            <a:ext cx="6675120" cy="405384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Pipeline Streaming – NRT (SLA = 4 min)</a:t>
            </a:r>
          </a:p>
          <a:p>
            <a:pPr marL="800100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Ingestão</a:t>
            </a:r>
            <a:r>
              <a:rPr lang="en-US" sz="1800" dirty="0"/>
              <a:t> de dados</a:t>
            </a:r>
          </a:p>
          <a:p>
            <a:pPr marL="800100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Processamento</a:t>
            </a:r>
            <a:r>
              <a:rPr lang="en-US" sz="1800" dirty="0"/>
              <a:t> streaming (NRT)</a:t>
            </a:r>
          </a:p>
          <a:p>
            <a:pPr marL="800100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Entrega</a:t>
            </a:r>
            <a:r>
              <a:rPr lang="en-US" sz="1800" dirty="0"/>
              <a:t> de dados</a:t>
            </a:r>
          </a:p>
          <a:p>
            <a:pPr lvl="1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Pipeline Batch (SLA = 1 Hora)</a:t>
            </a:r>
          </a:p>
          <a:p>
            <a:pPr marL="800100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Ingestão</a:t>
            </a:r>
            <a:r>
              <a:rPr lang="en-US" sz="1800" dirty="0"/>
              <a:t> de dados</a:t>
            </a:r>
          </a:p>
          <a:p>
            <a:pPr marL="800100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Processamento</a:t>
            </a:r>
            <a:r>
              <a:rPr lang="en-US" sz="1800" dirty="0"/>
              <a:t> batch (Lote)</a:t>
            </a:r>
          </a:p>
          <a:p>
            <a:pPr marL="800100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Entrega</a:t>
            </a:r>
            <a:r>
              <a:rPr lang="en-US" sz="1800" dirty="0"/>
              <a:t> de dados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02" name="Picture 6" descr="Destination illustration 3d rendering of red location pin on gps ...">
            <a:extLst>
              <a:ext uri="{FF2B5EF4-FFF2-40B4-BE49-F238E27FC236}">
                <a16:creationId xmlns:a16="http://schemas.microsoft.com/office/drawing/2014/main" id="{FA58F0CA-6373-D0E5-A210-EAA71EAA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r="1802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5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63DD-6F4D-3050-38AF-D7F80035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C37C2-1C77-8746-6A67-36A76A90D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930"/>
            <a:ext cx="6675120" cy="552451"/>
          </a:xfrm>
        </p:spPr>
        <p:txBody>
          <a:bodyPr>
            <a:normAutofit/>
          </a:bodyPr>
          <a:lstStyle/>
          <a:p>
            <a:r>
              <a:rPr lang="pt-PT" sz="2800" dirty="0"/>
              <a:t>Pipeline Streaming - NRT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F71976-B0C7-1CF3-CB9D-3C6C56AB1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44086"/>
            <a:ext cx="12192000" cy="1259762"/>
          </a:xfrm>
        </p:spPr>
        <p:txBody>
          <a:bodyPr anchor="t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1 - Coleta e limpeza (kafka -&gt; silver) partição ano/mês/dia/hora na camada silver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2 - Cálculo de kpis e entrega de dados (silver -&gt; postgresql + Silver).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0070C0"/>
                </a:solidFill>
              </a:rPr>
              <a:t>Resultado: dados para os dashboards nrt atualizados a cada 4 minutos.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400" dirty="0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38B4917F-E807-B6A3-5F03-CDD89F17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1808881"/>
            <a:ext cx="11009376" cy="29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1628-84DB-0C79-C56E-4C057C5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98F3C-5D5C-9F29-EE6E-9C1CDE158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609599"/>
            <a:ext cx="6675120" cy="552451"/>
          </a:xfrm>
        </p:spPr>
        <p:txBody>
          <a:bodyPr>
            <a:normAutofit/>
          </a:bodyPr>
          <a:lstStyle/>
          <a:p>
            <a:r>
              <a:rPr lang="pt-PT" sz="2800" dirty="0"/>
              <a:t>Pipeline Batch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F6C3E8-075B-51FF-7A3D-0EEAD5CCA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64" y="4888231"/>
            <a:ext cx="11943672" cy="1924049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 dirty="0"/>
              <a:t>Dag 1 - Coleta e limpeza (Bronze -&gt; Silver), particionado por ano/mês/dia na camada silver.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 dirty="0"/>
              <a:t>Dag 2 - Agregação e consolidação dos kpis (Silver -&gt; Gold/lakehouse).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 dirty="0"/>
              <a:t>Dag 2 - entrega de dados (Gold/lakehouse -&gt; postgresql).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300" dirty="0">
                <a:solidFill>
                  <a:srgbClr val="0070C0"/>
                </a:solidFill>
              </a:rPr>
              <a:t>Resultado: dados para os dashboards históricos consolidados e atualizados a cada hora.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E57C5709-23B5-861E-5084-F35C610E7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286178"/>
            <a:ext cx="10896600" cy="33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1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5784-CEAE-21E1-FE32-F0D897E9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5FB15-70A9-8770-E741-85A838FD3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59" y="655319"/>
            <a:ext cx="10946955" cy="552451"/>
          </a:xfrm>
        </p:spPr>
        <p:txBody>
          <a:bodyPr>
            <a:noAutofit/>
          </a:bodyPr>
          <a:lstStyle/>
          <a:p>
            <a:r>
              <a:rPr lang="pt-PT" sz="2800" dirty="0"/>
              <a:t>Arquitetura Unificada (Pipelines Batch e Streaming)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E3A27-1048-ADCF-2688-0AC21F03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2" y="1583055"/>
            <a:ext cx="1094695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CC7C6-B961-BF6B-2C4A-FE98828E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08919-8567-9633-A936-4560E56EE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638780"/>
            <a:ext cx="6675120" cy="552451"/>
          </a:xfrm>
        </p:spPr>
        <p:txBody>
          <a:bodyPr>
            <a:normAutofit/>
          </a:bodyPr>
          <a:lstStyle/>
          <a:p>
            <a:r>
              <a:rPr lang="pt-BR" sz="2800" dirty="0"/>
              <a:t>Ferramentas e T</a:t>
            </a:r>
            <a:r>
              <a:rPr lang="pt-PT" sz="2800" dirty="0"/>
              <a:t>ecnologias – Parte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8B7BC3-20A5-BFB4-CD3E-C5AB1FFD6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1709928"/>
            <a:ext cx="4672584" cy="157276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Ingestão de dados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pt-PT" sz="1300" dirty="0"/>
              <a:t>Apache </a:t>
            </a:r>
            <a:r>
              <a:rPr lang="pt-PT" sz="1300" dirty="0" err="1"/>
              <a:t>Nifi</a:t>
            </a:r>
            <a:endParaRPr lang="pt-PT" sz="13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C39834C-9DF0-7FA0-F5F1-EA5C7620488D}"/>
              </a:ext>
            </a:extLst>
          </p:cNvPr>
          <p:cNvCxnSpPr>
            <a:cxnSpLocks/>
          </p:cNvCxnSpPr>
          <p:nvPr/>
        </p:nvCxnSpPr>
        <p:spPr>
          <a:xfrm>
            <a:off x="5239512" y="2221992"/>
            <a:ext cx="0" cy="4379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30E198E3-14ED-D561-AFB8-3E1CE0DE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282697"/>
            <a:ext cx="4591049" cy="2817114"/>
          </a:xfrm>
          <a:prstGeom prst="rect">
            <a:avLst/>
          </a:prstGeom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3CE71E1C-45A6-00CF-1DFA-D576305BB862}"/>
              </a:ext>
            </a:extLst>
          </p:cNvPr>
          <p:cNvSpPr txBox="1">
            <a:spLocks/>
          </p:cNvSpPr>
          <p:nvPr/>
        </p:nvSpPr>
        <p:spPr>
          <a:xfrm>
            <a:off x="5853911" y="1709928"/>
            <a:ext cx="5751042" cy="164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Processamento streaming (NRT)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Kafka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Spark Streaming</a:t>
            </a:r>
          </a:p>
          <a:p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8E95892-0B57-A7C0-59DA-CF92DFE4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55" y="3623668"/>
            <a:ext cx="5751042" cy="2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3211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676</Words>
  <Application>Microsoft Office PowerPoint</Application>
  <PresentationFormat>Widescreen</PresentationFormat>
  <Paragraphs>107</Paragraphs>
  <Slides>15</Slides>
  <Notes>0</Notes>
  <HiddenSlides>3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Courier New</vt:lpstr>
      <vt:lpstr>Grandview Display</vt:lpstr>
      <vt:lpstr>DashVTI</vt:lpstr>
      <vt:lpstr>Monitoramento da Frota de Ônibus de SP</vt:lpstr>
      <vt:lpstr>Contexto de negócio </vt:lpstr>
      <vt:lpstr>Objetivo</vt:lpstr>
      <vt:lpstr>Contexto técnico</vt:lpstr>
      <vt:lpstr>Solução</vt:lpstr>
      <vt:lpstr>Pipeline Streaming - NRT</vt:lpstr>
      <vt:lpstr>Pipeline Batch</vt:lpstr>
      <vt:lpstr>Arquitetura Unificada (Pipelines Batch e Streaming)</vt:lpstr>
      <vt:lpstr>Ferramentas e Tecnologias – Parte 1</vt:lpstr>
      <vt:lpstr>Ferramentas e Tecnologias – Parte 2</vt:lpstr>
      <vt:lpstr>Demonstração – Pipeline em Ação</vt:lpstr>
      <vt:lpstr>Regras de negócio</vt:lpstr>
      <vt:lpstr>Amostra dashboard NRT</vt:lpstr>
      <vt:lpstr>Amostra dashboard Análise Histórica. </vt:lpstr>
      <vt:lpstr>Perguntas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Palmeira</dc:creator>
  <cp:lastModifiedBy>Luiza Assis Pereira</cp:lastModifiedBy>
  <cp:revision>44</cp:revision>
  <dcterms:created xsi:type="dcterms:W3CDTF">2025-10-27T16:34:08Z</dcterms:created>
  <dcterms:modified xsi:type="dcterms:W3CDTF">2025-11-06T00:32:30Z</dcterms:modified>
</cp:coreProperties>
</file>